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00000"/>
    <a:srgbClr val="1D2088"/>
    <a:srgbClr val="1E7BBB"/>
    <a:srgbClr val="FFE699"/>
    <a:srgbClr val="EE8385"/>
    <a:srgbClr val="FADEDF"/>
    <a:srgbClr val="FBE1E2"/>
    <a:srgbClr val="6699FF"/>
    <a:srgbClr val="00A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49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3105A-5A5C-4C1A-8423-42B22F85298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F2654-79A3-4675-A818-CA31C2081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B06A-EE56-4B8E-B3D8-614FA4E5FD99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90050" y="6365166"/>
            <a:ext cx="62957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E47B5E0-4DBD-4F2C-906B-FDD9EF08D0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43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55CA-2622-4CE8-AA26-74A46C78EA5E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3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9C77-4F8C-4E54-89EB-5A66AFE46E68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43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7453-B40A-40BB-996B-0D0F064094D2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90050" y="6365166"/>
            <a:ext cx="62957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E47B5E0-4DBD-4F2C-906B-FDD9EF08D0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65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9B1-CE9D-4D72-BD4C-087B2A510B94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07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65AC-DBFB-4610-966F-D8B22F731D71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65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6053-B1CC-4E30-8208-3671571F6203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8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7D99-52E0-4662-8B6E-13B4108D3538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9849" y="6365166"/>
            <a:ext cx="469776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2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402-AAC0-47FD-9CC5-13BA0F0CFBF6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90050" y="6365166"/>
            <a:ext cx="62957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E47B5E0-4DBD-4F2C-906B-FDD9EF08D0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39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B8B8-7F6D-4702-8437-AB0B2D330FCE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66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4476-E011-4FAD-B557-8CFE0D571457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47B5E0-4DBD-4F2C-906B-FDD9EF08D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5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EE70-B379-4565-89DB-F80BA86D7E66}" type="datetime1">
              <a:rPr lang="zh-TW" altLang="en-US" smtClean="0"/>
              <a:t>2022/9/22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390050" y="6365166"/>
            <a:ext cx="629575" cy="36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E47B5E0-4DBD-4F2C-906B-FDD9EF08D0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63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群組 52"/>
          <p:cNvGrpSpPr/>
          <p:nvPr/>
        </p:nvGrpSpPr>
        <p:grpSpPr>
          <a:xfrm>
            <a:off x="785029" y="86216"/>
            <a:ext cx="10775577" cy="1484624"/>
            <a:chOff x="22917" y="2463321"/>
            <a:chExt cx="9071269" cy="1296358"/>
          </a:xfrm>
        </p:grpSpPr>
        <p:sp>
          <p:nvSpPr>
            <p:cNvPr id="54" name="手繪多邊形 53"/>
            <p:cNvSpPr/>
            <p:nvPr/>
          </p:nvSpPr>
          <p:spPr>
            <a:xfrm>
              <a:off x="763429" y="2833577"/>
              <a:ext cx="1388459" cy="926102"/>
            </a:xfrm>
            <a:custGeom>
              <a:avLst/>
              <a:gdLst>
                <a:gd name="connsiteX0" fmla="*/ 0 w 1388459"/>
                <a:gd name="connsiteY0" fmla="*/ 0 h 926102"/>
                <a:gd name="connsiteX1" fmla="*/ 1388459 w 1388459"/>
                <a:gd name="connsiteY1" fmla="*/ 0 h 926102"/>
                <a:gd name="connsiteX2" fmla="*/ 1388459 w 1388459"/>
                <a:gd name="connsiteY2" fmla="*/ 926102 h 926102"/>
                <a:gd name="connsiteX3" fmla="*/ 0 w 1388459"/>
                <a:gd name="connsiteY3" fmla="*/ 926102 h 926102"/>
                <a:gd name="connsiteX4" fmla="*/ 0 w 1388459"/>
                <a:gd name="connsiteY4" fmla="*/ 0 h 92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8459" h="926102">
                  <a:moveTo>
                    <a:pt x="0" y="0"/>
                  </a:moveTo>
                  <a:lnTo>
                    <a:pt x="1388459" y="0"/>
                  </a:lnTo>
                  <a:lnTo>
                    <a:pt x="1388459" y="926102"/>
                  </a:lnTo>
                  <a:lnTo>
                    <a:pt x="0" y="9261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153" tIns="220472" rIns="220472" bIns="220472" numCol="1" spcCol="1270" anchor="ctr" anchorCtr="0">
              <a:noAutofit/>
            </a:bodyPr>
            <a:lstStyle/>
            <a:p>
              <a:pPr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200"/>
            </a:p>
          </p:txBody>
        </p:sp>
        <p:sp>
          <p:nvSpPr>
            <p:cNvPr id="55" name="手繪多邊形 54"/>
            <p:cNvSpPr/>
            <p:nvPr/>
          </p:nvSpPr>
          <p:spPr>
            <a:xfrm>
              <a:off x="22917" y="2463321"/>
              <a:ext cx="925639" cy="925639"/>
            </a:xfrm>
            <a:custGeom>
              <a:avLst/>
              <a:gdLst>
                <a:gd name="connsiteX0" fmla="*/ 0 w 925639"/>
                <a:gd name="connsiteY0" fmla="*/ 462820 h 925639"/>
                <a:gd name="connsiteX1" fmla="*/ 462820 w 925639"/>
                <a:gd name="connsiteY1" fmla="*/ 0 h 925639"/>
                <a:gd name="connsiteX2" fmla="*/ 925640 w 925639"/>
                <a:gd name="connsiteY2" fmla="*/ 462820 h 925639"/>
                <a:gd name="connsiteX3" fmla="*/ 462820 w 925639"/>
                <a:gd name="connsiteY3" fmla="*/ 925640 h 925639"/>
                <a:gd name="connsiteX4" fmla="*/ 0 w 925639"/>
                <a:gd name="connsiteY4" fmla="*/ 462820 h 9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639" h="925639">
                  <a:moveTo>
                    <a:pt x="0" y="462820"/>
                  </a:moveTo>
                  <a:cubicBezTo>
                    <a:pt x="0" y="207212"/>
                    <a:pt x="207212" y="0"/>
                    <a:pt x="462820" y="0"/>
                  </a:cubicBezTo>
                  <a:cubicBezTo>
                    <a:pt x="718428" y="0"/>
                    <a:pt x="925640" y="207212"/>
                    <a:pt x="925640" y="462820"/>
                  </a:cubicBezTo>
                  <a:cubicBezTo>
                    <a:pt x="925640" y="718428"/>
                    <a:pt x="718428" y="925640"/>
                    <a:pt x="462820" y="925640"/>
                  </a:cubicBezTo>
                  <a:cubicBezTo>
                    <a:pt x="207212" y="925640"/>
                    <a:pt x="0" y="718428"/>
                    <a:pt x="0" y="46282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557" tIns="135557" rIns="135557" bIns="13555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400"/>
            </a:p>
          </p:txBody>
        </p:sp>
        <p:sp>
          <p:nvSpPr>
            <p:cNvPr id="56" name="手繪多邊形 55"/>
            <p:cNvSpPr/>
            <p:nvPr/>
          </p:nvSpPr>
          <p:spPr>
            <a:xfrm>
              <a:off x="3077528" y="2833577"/>
              <a:ext cx="1388459" cy="926102"/>
            </a:xfrm>
            <a:custGeom>
              <a:avLst/>
              <a:gdLst>
                <a:gd name="connsiteX0" fmla="*/ 0 w 1388459"/>
                <a:gd name="connsiteY0" fmla="*/ 0 h 926102"/>
                <a:gd name="connsiteX1" fmla="*/ 1388459 w 1388459"/>
                <a:gd name="connsiteY1" fmla="*/ 0 h 926102"/>
                <a:gd name="connsiteX2" fmla="*/ 1388459 w 1388459"/>
                <a:gd name="connsiteY2" fmla="*/ 926102 h 926102"/>
                <a:gd name="connsiteX3" fmla="*/ 0 w 1388459"/>
                <a:gd name="connsiteY3" fmla="*/ 926102 h 926102"/>
                <a:gd name="connsiteX4" fmla="*/ 0 w 1388459"/>
                <a:gd name="connsiteY4" fmla="*/ 0 h 92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8459" h="926102">
                  <a:moveTo>
                    <a:pt x="0" y="0"/>
                  </a:moveTo>
                  <a:lnTo>
                    <a:pt x="1388459" y="0"/>
                  </a:lnTo>
                  <a:lnTo>
                    <a:pt x="1388459" y="926102"/>
                  </a:lnTo>
                  <a:lnTo>
                    <a:pt x="0" y="9261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154" tIns="220472" rIns="220471" bIns="220472" numCol="1" spcCol="1270" anchor="ctr" anchorCtr="0">
              <a:noAutofit/>
            </a:bodyPr>
            <a:lstStyle/>
            <a:p>
              <a:pPr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3200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2337016" y="2463321"/>
              <a:ext cx="925639" cy="925639"/>
            </a:xfrm>
            <a:custGeom>
              <a:avLst/>
              <a:gdLst>
                <a:gd name="connsiteX0" fmla="*/ 0 w 925639"/>
                <a:gd name="connsiteY0" fmla="*/ 462820 h 925639"/>
                <a:gd name="connsiteX1" fmla="*/ 462820 w 925639"/>
                <a:gd name="connsiteY1" fmla="*/ 0 h 925639"/>
                <a:gd name="connsiteX2" fmla="*/ 925640 w 925639"/>
                <a:gd name="connsiteY2" fmla="*/ 462820 h 925639"/>
                <a:gd name="connsiteX3" fmla="*/ 462820 w 925639"/>
                <a:gd name="connsiteY3" fmla="*/ 925640 h 925639"/>
                <a:gd name="connsiteX4" fmla="*/ 0 w 925639"/>
                <a:gd name="connsiteY4" fmla="*/ 462820 h 9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639" h="925639">
                  <a:moveTo>
                    <a:pt x="0" y="462820"/>
                  </a:moveTo>
                  <a:cubicBezTo>
                    <a:pt x="0" y="207212"/>
                    <a:pt x="207212" y="0"/>
                    <a:pt x="462820" y="0"/>
                  </a:cubicBezTo>
                  <a:cubicBezTo>
                    <a:pt x="718428" y="0"/>
                    <a:pt x="925640" y="207212"/>
                    <a:pt x="925640" y="462820"/>
                  </a:cubicBezTo>
                  <a:cubicBezTo>
                    <a:pt x="925640" y="718428"/>
                    <a:pt x="718428" y="925640"/>
                    <a:pt x="462820" y="925640"/>
                  </a:cubicBezTo>
                  <a:cubicBezTo>
                    <a:pt x="207212" y="925640"/>
                    <a:pt x="0" y="718428"/>
                    <a:pt x="0" y="46282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557" tIns="135557" rIns="135557" bIns="13555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400"/>
            </a:p>
          </p:txBody>
        </p:sp>
        <p:sp>
          <p:nvSpPr>
            <p:cNvPr id="58" name="矩形 57"/>
            <p:cNvSpPr/>
            <p:nvPr/>
          </p:nvSpPr>
          <p:spPr>
            <a:xfrm>
              <a:off x="5391628" y="2833577"/>
              <a:ext cx="1388459" cy="92610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手繪多邊形 58"/>
            <p:cNvSpPr/>
            <p:nvPr/>
          </p:nvSpPr>
          <p:spPr>
            <a:xfrm>
              <a:off x="4651116" y="2463321"/>
              <a:ext cx="925639" cy="925639"/>
            </a:xfrm>
            <a:custGeom>
              <a:avLst/>
              <a:gdLst>
                <a:gd name="connsiteX0" fmla="*/ 0 w 925639"/>
                <a:gd name="connsiteY0" fmla="*/ 462820 h 925639"/>
                <a:gd name="connsiteX1" fmla="*/ 462820 w 925639"/>
                <a:gd name="connsiteY1" fmla="*/ 0 h 925639"/>
                <a:gd name="connsiteX2" fmla="*/ 925640 w 925639"/>
                <a:gd name="connsiteY2" fmla="*/ 462820 h 925639"/>
                <a:gd name="connsiteX3" fmla="*/ 462820 w 925639"/>
                <a:gd name="connsiteY3" fmla="*/ 925640 h 925639"/>
                <a:gd name="connsiteX4" fmla="*/ 0 w 925639"/>
                <a:gd name="connsiteY4" fmla="*/ 462820 h 9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639" h="925639">
                  <a:moveTo>
                    <a:pt x="0" y="462820"/>
                  </a:moveTo>
                  <a:cubicBezTo>
                    <a:pt x="0" y="207212"/>
                    <a:pt x="207212" y="0"/>
                    <a:pt x="462820" y="0"/>
                  </a:cubicBezTo>
                  <a:cubicBezTo>
                    <a:pt x="718428" y="0"/>
                    <a:pt x="925640" y="207212"/>
                    <a:pt x="925640" y="462820"/>
                  </a:cubicBezTo>
                  <a:cubicBezTo>
                    <a:pt x="925640" y="718428"/>
                    <a:pt x="718428" y="925640"/>
                    <a:pt x="462820" y="925640"/>
                  </a:cubicBezTo>
                  <a:cubicBezTo>
                    <a:pt x="207212" y="925640"/>
                    <a:pt x="0" y="718428"/>
                    <a:pt x="0" y="46282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557" tIns="135557" rIns="135557" bIns="135557" numCol="1" spcCol="1270" anchor="ctr" anchorCtr="0">
              <a:noAutofit/>
            </a:bodyPr>
            <a:lstStyle/>
            <a:p>
              <a:pPr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4800"/>
            </a:p>
          </p:txBody>
        </p:sp>
        <p:sp>
          <p:nvSpPr>
            <p:cNvPr id="60" name="矩形 59"/>
            <p:cNvSpPr/>
            <p:nvPr/>
          </p:nvSpPr>
          <p:spPr>
            <a:xfrm>
              <a:off x="7705727" y="2833577"/>
              <a:ext cx="1388459" cy="92610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手繪多邊形 60"/>
            <p:cNvSpPr/>
            <p:nvPr/>
          </p:nvSpPr>
          <p:spPr>
            <a:xfrm>
              <a:off x="6965215" y="2463321"/>
              <a:ext cx="925639" cy="925639"/>
            </a:xfrm>
            <a:custGeom>
              <a:avLst/>
              <a:gdLst>
                <a:gd name="connsiteX0" fmla="*/ 0 w 925639"/>
                <a:gd name="connsiteY0" fmla="*/ 462820 h 925639"/>
                <a:gd name="connsiteX1" fmla="*/ 462820 w 925639"/>
                <a:gd name="connsiteY1" fmla="*/ 0 h 925639"/>
                <a:gd name="connsiteX2" fmla="*/ 925640 w 925639"/>
                <a:gd name="connsiteY2" fmla="*/ 462820 h 925639"/>
                <a:gd name="connsiteX3" fmla="*/ 462820 w 925639"/>
                <a:gd name="connsiteY3" fmla="*/ 925640 h 925639"/>
                <a:gd name="connsiteX4" fmla="*/ 0 w 925639"/>
                <a:gd name="connsiteY4" fmla="*/ 462820 h 9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639" h="925639">
                  <a:moveTo>
                    <a:pt x="0" y="462820"/>
                  </a:moveTo>
                  <a:cubicBezTo>
                    <a:pt x="0" y="207212"/>
                    <a:pt x="207212" y="0"/>
                    <a:pt x="462820" y="0"/>
                  </a:cubicBezTo>
                  <a:cubicBezTo>
                    <a:pt x="718428" y="0"/>
                    <a:pt x="925640" y="207212"/>
                    <a:pt x="925640" y="462820"/>
                  </a:cubicBezTo>
                  <a:cubicBezTo>
                    <a:pt x="925640" y="718428"/>
                    <a:pt x="718428" y="925640"/>
                    <a:pt x="462820" y="925640"/>
                  </a:cubicBezTo>
                  <a:cubicBezTo>
                    <a:pt x="207212" y="925640"/>
                    <a:pt x="0" y="718428"/>
                    <a:pt x="0" y="46282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557" tIns="135557" rIns="135557" bIns="135557" numCol="1" spcCol="1270" anchor="ctr" anchorCtr="0">
              <a:noAutofit/>
            </a:bodyPr>
            <a:lstStyle/>
            <a:p>
              <a:pPr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4800"/>
            </a:p>
          </p:txBody>
        </p:sp>
      </p:grpSp>
      <p:sp>
        <p:nvSpPr>
          <p:cNvPr id="62" name="文字方塊 61"/>
          <p:cNvSpPr txBox="1"/>
          <p:nvPr/>
        </p:nvSpPr>
        <p:spPr>
          <a:xfrm>
            <a:off x="1957601" y="717375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輸入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  <a:hlinkClick r:id="" action="ppaction://noaction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標題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4710832" y="720211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簽名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  <a:hlinkClick r:id="" action="ppaction://noaction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掃描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7467042" y="715912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擷取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  <a:hlinkClick r:id="" action="ppaction://noaction"/>
            </a:endParaRPr>
          </a:p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PDF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10176645" y="722011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上傳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  <a:hlinkClick r:id="" action="ppaction://noaction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" action="ppaction://noaction"/>
              </a:rPr>
              <a:t>系統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6" name="直線單箭頭接點 65"/>
          <p:cNvCxnSpPr/>
          <p:nvPr/>
        </p:nvCxnSpPr>
        <p:spPr>
          <a:xfrm>
            <a:off x="3393819" y="1331258"/>
            <a:ext cx="9256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>
            <a:off x="6232742" y="1343969"/>
            <a:ext cx="9256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/>
          <p:nvPr/>
        </p:nvCxnSpPr>
        <p:spPr>
          <a:xfrm>
            <a:off x="8929395" y="1351169"/>
            <a:ext cx="9256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/>
          <p:cNvSpPr txBox="1"/>
          <p:nvPr/>
        </p:nvSpPr>
        <p:spPr>
          <a:xfrm>
            <a:off x="3839411" y="238819"/>
            <a:ext cx="50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6594684" y="251530"/>
            <a:ext cx="50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9271610" y="254518"/>
            <a:ext cx="50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8" name="圖片 37">
            <a:extLst>
              <a:ext uri="{FF2B5EF4-FFF2-40B4-BE49-F238E27FC236}">
                <a16:creationId xmlns:a16="http://schemas.microsoft.com/office/drawing/2014/main" id="{29303A09-2BAA-49C6-A4D6-001D7BE5C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80" b="31593"/>
          <a:stretch/>
        </p:blipFill>
        <p:spPr>
          <a:xfrm>
            <a:off x="114125" y="1902679"/>
            <a:ext cx="3711275" cy="3323983"/>
          </a:xfrm>
          <a:prstGeom prst="rect">
            <a:avLst/>
          </a:prstGeom>
        </p:spPr>
      </p:pic>
      <p:sp>
        <p:nvSpPr>
          <p:cNvPr id="42" name="矩形 41">
            <a:extLst>
              <a:ext uri="{FF2B5EF4-FFF2-40B4-BE49-F238E27FC236}">
                <a16:creationId xmlns:a16="http://schemas.microsoft.com/office/drawing/2014/main" id="{80D75768-1502-47A6-B84E-E94514CBC3A6}"/>
              </a:ext>
            </a:extLst>
          </p:cNvPr>
          <p:cNvSpPr/>
          <p:nvPr/>
        </p:nvSpPr>
        <p:spPr>
          <a:xfrm>
            <a:off x="-21734" y="5294456"/>
            <a:ext cx="40577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Turnitin</a:t>
            </a: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系統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→</a:t>
            </a:r>
            <a:r>
              <a:rPr lang="en-US" altLang="zh-TW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【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提交物件標題</a:t>
            </a:r>
            <a:r>
              <a:rPr lang="en-US" altLang="zh-TW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】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欄位→依下列格式輸入。</a:t>
            </a:r>
            <a:endParaRPr lang="en-US" altLang="zh-TW" dirty="0">
              <a:solidFill>
                <a:srgbClr val="1D2088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格式：</a:t>
            </a: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姓名 </a:t>
            </a:r>
            <a:r>
              <a:rPr lang="en-US" altLang="zh-TW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– </a:t>
            </a: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學號 </a:t>
            </a:r>
            <a:r>
              <a:rPr lang="en-US" altLang="zh-TW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– </a:t>
            </a: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論文題名</a:t>
            </a:r>
            <a:endParaRPr lang="en-US" altLang="zh-TW" b="1" dirty="0">
              <a:solidFill>
                <a:srgbClr val="FF0000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範例：王大明 </a:t>
            </a:r>
            <a:r>
              <a:rPr lang="en-US" altLang="zh-TW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- P12345678 -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圖書館資源取用改善研究</a:t>
            </a:r>
            <a:endParaRPr lang="en-US" altLang="zh-TW" dirty="0">
              <a:solidFill>
                <a:srgbClr val="1D2088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cxnSp>
        <p:nvCxnSpPr>
          <p:cNvPr id="6" name="接點: 肘形 5">
            <a:extLst>
              <a:ext uri="{FF2B5EF4-FFF2-40B4-BE49-F238E27FC236}">
                <a16:creationId xmlns:a16="http://schemas.microsoft.com/office/drawing/2014/main" id="{90D27B53-7F73-4182-8399-69C328790A34}"/>
              </a:ext>
            </a:extLst>
          </p:cNvPr>
          <p:cNvCxnSpPr>
            <a:cxnSpLocks/>
            <a:stCxn id="39" idx="0"/>
            <a:endCxn id="44" idx="1"/>
          </p:cNvCxnSpPr>
          <p:nvPr/>
        </p:nvCxnSpPr>
        <p:spPr>
          <a:xfrm rot="5400000" flipH="1" flipV="1">
            <a:off x="1995608" y="2379995"/>
            <a:ext cx="1765511" cy="2046674"/>
          </a:xfrm>
          <a:prstGeom prst="bentConnector2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圖片 2">
            <a:extLst>
              <a:ext uri="{FF2B5EF4-FFF2-40B4-BE49-F238E27FC236}">
                <a16:creationId xmlns:a16="http://schemas.microsoft.com/office/drawing/2014/main" id="{FA6C60CF-FA5B-45DB-95AB-2E591E113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5742"/>
          <a:stretch/>
        </p:blipFill>
        <p:spPr>
          <a:xfrm>
            <a:off x="3884617" y="2186120"/>
            <a:ext cx="4418587" cy="2754178"/>
          </a:xfrm>
          <a:prstGeom prst="rect">
            <a:avLst/>
          </a:prstGeom>
        </p:spPr>
      </p:pic>
      <p:sp>
        <p:nvSpPr>
          <p:cNvPr id="77" name="矩形 76">
            <a:extLst>
              <a:ext uri="{FF2B5EF4-FFF2-40B4-BE49-F238E27FC236}">
                <a16:creationId xmlns:a16="http://schemas.microsoft.com/office/drawing/2014/main" id="{AF17BB2A-6675-4E81-8BF0-98FD13894E29}"/>
              </a:ext>
            </a:extLst>
          </p:cNvPr>
          <p:cNvSpPr/>
          <p:nvPr/>
        </p:nvSpPr>
        <p:spPr>
          <a:xfrm>
            <a:off x="4045205" y="5252963"/>
            <a:ext cx="4057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原創性報告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→列印→指導教授</a:t>
            </a: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簽名</a:t>
            </a:r>
            <a:r>
              <a:rPr lang="en-US" altLang="zh-TW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空白處如上圖示</a:t>
            </a:r>
            <a:r>
              <a:rPr lang="en-US" altLang="zh-TW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)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後掃描為電子檔。</a:t>
            </a:r>
            <a:endParaRPr lang="en-US" altLang="zh-TW" dirty="0">
              <a:solidFill>
                <a:srgbClr val="1D2088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E3A8FA4D-A7C2-4D33-A9A5-094F1F49C158}"/>
              </a:ext>
            </a:extLst>
          </p:cNvPr>
          <p:cNvSpPr/>
          <p:nvPr/>
        </p:nvSpPr>
        <p:spPr>
          <a:xfrm>
            <a:off x="4031239" y="5934670"/>
            <a:ext cx="4057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擷取「原創性報告」</a:t>
            </a:r>
            <a:r>
              <a:rPr lang="en-US" altLang="zh-TW" dirty="0">
                <a:solidFill>
                  <a:srgbClr val="1D2088"/>
                </a:solidFill>
                <a:ea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1D2088"/>
                </a:solidFill>
                <a:ea typeface="華康中黑體" panose="020B0509000000000000" pitchFamily="49" charset="-120"/>
              </a:rPr>
              <a:t>僅含主要來源頁面至「</a:t>
            </a:r>
            <a:r>
              <a:rPr lang="zh-TW" altLang="en-US">
                <a:solidFill>
                  <a:srgbClr val="1D2088"/>
                </a:solidFill>
                <a:ea typeface="華康中黑體" panose="020B0509000000000000" pitchFamily="49" charset="-120"/>
              </a:rPr>
              <a:t>排除參考書目關閉</a:t>
            </a:r>
            <a:r>
              <a:rPr lang="zh-TW" altLang="en-US" dirty="0">
                <a:solidFill>
                  <a:srgbClr val="1D2088"/>
                </a:solidFill>
                <a:ea typeface="華康中黑體" panose="020B0509000000000000" pitchFamily="49" charset="-120"/>
              </a:rPr>
              <a:t>」字樣</a:t>
            </a:r>
            <a:r>
              <a:rPr lang="en-US" altLang="zh-TW" dirty="0">
                <a:solidFill>
                  <a:srgbClr val="1D2088"/>
                </a:solidFill>
                <a:ea typeface="華康中黑體" panose="020B0509000000000000" pitchFamily="49" charset="-120"/>
              </a:rPr>
              <a:t>)</a:t>
            </a:r>
            <a:r>
              <a:rPr lang="zh-TW" altLang="en-US" dirty="0">
                <a:solidFill>
                  <a:srgbClr val="1D2088"/>
                </a:solidFill>
                <a:ea typeface="華康中黑體" panose="020B0509000000000000" pitchFamily="49" charset="-120"/>
              </a:rPr>
              <a:t>。</a:t>
            </a:r>
            <a:endParaRPr lang="en-US" altLang="zh-TW" dirty="0">
              <a:solidFill>
                <a:srgbClr val="1D2088"/>
              </a:solidFill>
              <a:highlight>
                <a:srgbClr val="1D2088"/>
              </a:highlight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A52F28DE-B2A2-4017-86EB-14BD26F942B3}"/>
              </a:ext>
            </a:extLst>
          </p:cNvPr>
          <p:cNvSpPr/>
          <p:nvPr/>
        </p:nvSpPr>
        <p:spPr>
          <a:xfrm>
            <a:off x="9098711" y="2919926"/>
            <a:ext cx="2291339" cy="1134168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待機系統組頁面</a:t>
            </a:r>
            <a:endParaRPr lang="en-US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1" name="接點: 肘形 80">
            <a:extLst>
              <a:ext uri="{FF2B5EF4-FFF2-40B4-BE49-F238E27FC236}">
                <a16:creationId xmlns:a16="http://schemas.microsoft.com/office/drawing/2014/main" id="{2C4ECD1D-C045-4238-8DB0-71292A309EDF}"/>
              </a:ext>
            </a:extLst>
          </p:cNvPr>
          <p:cNvCxnSpPr>
            <a:cxnSpLocks/>
            <a:stCxn id="49" idx="3"/>
          </p:cNvCxnSpPr>
          <p:nvPr/>
        </p:nvCxnSpPr>
        <p:spPr>
          <a:xfrm>
            <a:off x="7961782" y="2520576"/>
            <a:ext cx="209579" cy="1554408"/>
          </a:xfrm>
          <a:prstGeom prst="bentConnector2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 rot="21002325">
            <a:off x="422892" y="47505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n w="3175">
                  <a:solidFill>
                    <a:srgbClr val="C00000"/>
                  </a:solidFill>
                </a:ln>
                <a:solidFill>
                  <a:schemeClr val="bg1"/>
                </a:solidFill>
                <a:latin typeface="華康海報體W9" panose="040B0909000000000000" pitchFamily="81" charset="-120"/>
                <a:ea typeface="華康海報體W9" panose="040B0909000000000000" pitchFamily="81" charset="-120"/>
              </a:rPr>
              <a:t>上傳「原創性報告」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840235A4-CA5C-4756-B17D-7F458BFE3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6174" y="5188420"/>
            <a:ext cx="3585467" cy="691368"/>
          </a:xfrm>
          <a:prstGeom prst="rect">
            <a:avLst/>
          </a:prstGeom>
        </p:spPr>
      </p:pic>
      <p:sp>
        <p:nvSpPr>
          <p:cNvPr id="83" name="矩形 82">
            <a:extLst>
              <a:ext uri="{FF2B5EF4-FFF2-40B4-BE49-F238E27FC236}">
                <a16:creationId xmlns:a16="http://schemas.microsoft.com/office/drawing/2014/main" id="{DD49B076-AB27-4369-9BA1-29524D3A36C4}"/>
              </a:ext>
            </a:extLst>
          </p:cNvPr>
          <p:cNvSpPr/>
          <p:nvPr/>
        </p:nvSpPr>
        <p:spPr>
          <a:xfrm>
            <a:off x="8386601" y="5848454"/>
            <a:ext cx="3602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zh-TW" altLang="en-US" b="1" dirty="0">
                <a:solidFill>
                  <a:srgbClr val="FF00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博碩士論文系統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→　　　　　　　</a:t>
            </a:r>
            <a:r>
              <a:rPr lang="zh-TW" altLang="en-US" b="1" dirty="0">
                <a:solidFill>
                  <a:schemeClr val="bg1"/>
                </a:solidFill>
                <a:highlight>
                  <a:srgbClr val="000080"/>
                </a:highlight>
                <a:latin typeface="華康中黑體" panose="020B0509000000000000" pitchFamily="49" charset="-120"/>
                <a:ea typeface="華康中黑體" panose="020B0509000000000000" pitchFamily="49" charset="-120"/>
              </a:rPr>
              <a:t>上傳擷取之「原創性報告」</a:t>
            </a:r>
            <a:r>
              <a:rPr lang="en-US" altLang="zh-TW" b="1" dirty="0">
                <a:solidFill>
                  <a:schemeClr val="bg1"/>
                </a:solidFill>
                <a:highlight>
                  <a:srgbClr val="000080"/>
                </a:highlight>
                <a:latin typeface="華康中黑體" panose="020B0509000000000000" pitchFamily="49" charset="-120"/>
                <a:ea typeface="華康中黑體" panose="020B0509000000000000" pitchFamily="49" charset="-120"/>
              </a:rPr>
              <a:t>PDF</a:t>
            </a:r>
            <a:r>
              <a:rPr lang="zh-TW" altLang="en-US" b="1" dirty="0">
                <a:solidFill>
                  <a:schemeClr val="bg1"/>
                </a:solidFill>
                <a:highlight>
                  <a:srgbClr val="000080"/>
                </a:highlight>
                <a:latin typeface="華康中黑體" panose="020B0509000000000000" pitchFamily="49" charset="-120"/>
                <a:ea typeface="華康中黑體" panose="020B0509000000000000" pitchFamily="49" charset="-120"/>
              </a:rPr>
              <a:t>文件到博碩士論文系統</a:t>
            </a:r>
            <a:r>
              <a:rPr lang="zh-TW" altLang="en-US" dirty="0">
                <a:solidFill>
                  <a:srgbClr val="1D2088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。</a:t>
            </a:r>
            <a:endParaRPr lang="en-US" altLang="zh-TW" dirty="0">
              <a:solidFill>
                <a:srgbClr val="1D2088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cxnSp>
        <p:nvCxnSpPr>
          <p:cNvPr id="84" name="接點: 肘形 83">
            <a:extLst>
              <a:ext uri="{FF2B5EF4-FFF2-40B4-BE49-F238E27FC236}">
                <a16:creationId xmlns:a16="http://schemas.microsoft.com/office/drawing/2014/main" id="{28F8EBDB-C6D9-4926-A1FC-F91D06CA2073}"/>
              </a:ext>
            </a:extLst>
          </p:cNvPr>
          <p:cNvCxnSpPr>
            <a:cxnSpLocks/>
            <a:stCxn id="80" idx="2"/>
          </p:cNvCxnSpPr>
          <p:nvPr/>
        </p:nvCxnSpPr>
        <p:spPr>
          <a:xfrm rot="16200000" flipH="1">
            <a:off x="9595947" y="4702527"/>
            <a:ext cx="1296868" cy="1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B691741E-F63E-4155-AE97-0262D2ACA293}"/>
              </a:ext>
            </a:extLst>
          </p:cNvPr>
          <p:cNvSpPr/>
          <p:nvPr/>
        </p:nvSpPr>
        <p:spPr>
          <a:xfrm>
            <a:off x="64513" y="1901437"/>
            <a:ext cx="3896403" cy="335789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BBD11623-5FC1-48A7-A514-FF4506924D92}"/>
              </a:ext>
            </a:extLst>
          </p:cNvPr>
          <p:cNvSpPr/>
          <p:nvPr/>
        </p:nvSpPr>
        <p:spPr>
          <a:xfrm>
            <a:off x="3960918" y="1895673"/>
            <a:ext cx="4303418" cy="336138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8FBF61DC-7617-46CB-A59E-A25D4067EE40}"/>
              </a:ext>
            </a:extLst>
          </p:cNvPr>
          <p:cNvSpPr/>
          <p:nvPr/>
        </p:nvSpPr>
        <p:spPr>
          <a:xfrm>
            <a:off x="8264336" y="1897945"/>
            <a:ext cx="3724959" cy="336138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5E67BAFA-2E2D-45C6-A93F-782DEA01119F}"/>
              </a:ext>
            </a:extLst>
          </p:cNvPr>
          <p:cNvSpPr/>
          <p:nvPr/>
        </p:nvSpPr>
        <p:spPr>
          <a:xfrm>
            <a:off x="3901700" y="2258686"/>
            <a:ext cx="3077586" cy="523779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FCB0AB4A-E856-4446-BE35-0E8EBD896823}"/>
              </a:ext>
            </a:extLst>
          </p:cNvPr>
          <p:cNvSpPr/>
          <p:nvPr/>
        </p:nvSpPr>
        <p:spPr>
          <a:xfrm>
            <a:off x="316233" y="4286087"/>
            <a:ext cx="3077586" cy="65421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59041944-C752-4F1D-AE13-6B11998376D4}"/>
              </a:ext>
            </a:extLst>
          </p:cNvPr>
          <p:cNvSpPr/>
          <p:nvPr/>
        </p:nvSpPr>
        <p:spPr>
          <a:xfrm>
            <a:off x="6996369" y="2258686"/>
            <a:ext cx="965413" cy="523779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簽名處</a:t>
            </a:r>
            <a:endParaRPr 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1075758" y="231528"/>
            <a:ext cx="602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矩形: 圓角 36">
            <a:extLst>
              <a:ext uri="{FF2B5EF4-FFF2-40B4-BE49-F238E27FC236}">
                <a16:creationId xmlns:a16="http://schemas.microsoft.com/office/drawing/2014/main" id="{99356D8B-3045-46B3-AB9E-29EA55F369CB}"/>
              </a:ext>
            </a:extLst>
          </p:cNvPr>
          <p:cNvSpPr/>
          <p:nvPr/>
        </p:nvSpPr>
        <p:spPr>
          <a:xfrm>
            <a:off x="4046598" y="2530448"/>
            <a:ext cx="606304" cy="238617"/>
          </a:xfrm>
          <a:prstGeom prst="roundRect">
            <a:avLst/>
          </a:prstGeom>
          <a:noFill/>
          <a:ln w="38100">
            <a:solidFill>
              <a:srgbClr val="1D20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5" name="接點: 弧形 44">
            <a:extLst>
              <a:ext uri="{FF2B5EF4-FFF2-40B4-BE49-F238E27FC236}">
                <a16:creationId xmlns:a16="http://schemas.microsoft.com/office/drawing/2014/main" id="{91830E29-D453-4E17-88C4-4B39D0A99FA2}"/>
              </a:ext>
            </a:extLst>
          </p:cNvPr>
          <p:cNvCxnSpPr>
            <a:cxnSpLocks/>
            <a:stCxn id="37" idx="2"/>
          </p:cNvCxnSpPr>
          <p:nvPr/>
        </p:nvCxnSpPr>
        <p:spPr>
          <a:xfrm rot="16200000" flipH="1">
            <a:off x="3525159" y="3593656"/>
            <a:ext cx="3237387" cy="1588204"/>
          </a:xfrm>
          <a:prstGeom prst="curvedConnector3">
            <a:avLst/>
          </a:prstGeom>
          <a:ln w="38100">
            <a:solidFill>
              <a:srgbClr val="1D20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FDB790DE-1C59-4C5B-B967-DEBE766865DC}"/>
              </a:ext>
            </a:extLst>
          </p:cNvPr>
          <p:cNvCxnSpPr>
            <a:cxnSpLocks/>
          </p:cNvCxnSpPr>
          <p:nvPr/>
        </p:nvCxnSpPr>
        <p:spPr>
          <a:xfrm>
            <a:off x="8287992" y="5738298"/>
            <a:ext cx="37013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手繪多邊形 54">
            <a:extLst>
              <a:ext uri="{FF2B5EF4-FFF2-40B4-BE49-F238E27FC236}">
                <a16:creationId xmlns:a16="http://schemas.microsoft.com/office/drawing/2014/main" id="{E3D6C29D-DCF5-4BCD-8B33-77269998562E}"/>
              </a:ext>
            </a:extLst>
          </p:cNvPr>
          <p:cNvSpPr/>
          <p:nvPr/>
        </p:nvSpPr>
        <p:spPr>
          <a:xfrm>
            <a:off x="7703735" y="4056688"/>
            <a:ext cx="1099548" cy="1060067"/>
          </a:xfrm>
          <a:custGeom>
            <a:avLst/>
            <a:gdLst>
              <a:gd name="connsiteX0" fmla="*/ 0 w 925639"/>
              <a:gd name="connsiteY0" fmla="*/ 462820 h 925639"/>
              <a:gd name="connsiteX1" fmla="*/ 462820 w 925639"/>
              <a:gd name="connsiteY1" fmla="*/ 0 h 925639"/>
              <a:gd name="connsiteX2" fmla="*/ 925640 w 925639"/>
              <a:gd name="connsiteY2" fmla="*/ 462820 h 925639"/>
              <a:gd name="connsiteX3" fmla="*/ 462820 w 925639"/>
              <a:gd name="connsiteY3" fmla="*/ 925640 h 925639"/>
              <a:gd name="connsiteX4" fmla="*/ 0 w 925639"/>
              <a:gd name="connsiteY4" fmla="*/ 462820 h 92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639" h="925639">
                <a:moveTo>
                  <a:pt x="0" y="462820"/>
                </a:moveTo>
                <a:cubicBezTo>
                  <a:pt x="0" y="207212"/>
                  <a:pt x="207212" y="0"/>
                  <a:pt x="462820" y="0"/>
                </a:cubicBezTo>
                <a:cubicBezTo>
                  <a:pt x="718428" y="0"/>
                  <a:pt x="925640" y="207212"/>
                  <a:pt x="925640" y="462820"/>
                </a:cubicBezTo>
                <a:cubicBezTo>
                  <a:pt x="925640" y="718428"/>
                  <a:pt x="718428" y="925640"/>
                  <a:pt x="462820" y="925640"/>
                </a:cubicBezTo>
                <a:cubicBezTo>
                  <a:pt x="207212" y="925640"/>
                  <a:pt x="0" y="718428"/>
                  <a:pt x="0" y="462820"/>
                </a:cubicBezTo>
                <a:close/>
              </a:path>
            </a:pathLst>
          </a:custGeom>
          <a:solidFill>
            <a:srgbClr val="FFFFFF"/>
          </a:solidFill>
          <a:ln w="38100"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557" tIns="135557" rIns="135557" bIns="135557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擷取</a:t>
            </a:r>
          </a:p>
        </p:txBody>
      </p:sp>
      <p:cxnSp>
        <p:nvCxnSpPr>
          <p:cNvPr id="46" name="接點: 肘形 45">
            <a:extLst>
              <a:ext uri="{FF2B5EF4-FFF2-40B4-BE49-F238E27FC236}">
                <a16:creationId xmlns:a16="http://schemas.microsoft.com/office/drawing/2014/main" id="{AE9A9A79-842C-46C2-8453-FCC08934FE22}"/>
              </a:ext>
            </a:extLst>
          </p:cNvPr>
          <p:cNvCxnSpPr>
            <a:cxnSpLocks/>
            <a:stCxn id="50" idx="2"/>
            <a:endCxn id="80" idx="1"/>
          </p:cNvCxnSpPr>
          <p:nvPr/>
        </p:nvCxnSpPr>
        <p:spPr>
          <a:xfrm flipV="1">
            <a:off x="8803284" y="3487010"/>
            <a:ext cx="295427" cy="1099712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6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142</Words>
  <Application>Microsoft Office PowerPoint</Application>
  <PresentationFormat>寬螢幕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華康中黑體</vt:lpstr>
      <vt:lpstr>華康海報體W9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NCKU</dc:creator>
  <cp:lastModifiedBy>yenchang</cp:lastModifiedBy>
  <cp:revision>132</cp:revision>
  <dcterms:created xsi:type="dcterms:W3CDTF">2018-05-10T06:47:40Z</dcterms:created>
  <dcterms:modified xsi:type="dcterms:W3CDTF">2022-09-22T05:22:37Z</dcterms:modified>
</cp:coreProperties>
</file>